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A5E7E-6805-5CF8-695B-9A9BC3BAA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AB6F1F-FB66-0413-44FF-85DD0A95A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2C2D1-F09A-A0E3-B74C-F8690F0E4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A3810-056A-7E45-B71F-1E8B225FF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819DE-1759-DFFA-0B08-8171EA0C9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6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DFA35-5B61-1760-5593-9F6459B90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B4C89-0D57-84A1-BAB4-63AB642C1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8E56-27F5-AE85-80EC-795540020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71CE2-C6D4-3C0F-2106-91A997889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8EFAB-B7A9-0551-5296-248AAE35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4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12010A-4C1A-DA1D-B08B-C62D5AFE80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87340-9135-6E94-8ACD-17B473DD2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4B243-6D8A-125B-6A7B-2D51BF6A3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ED8E1-8C1A-EE15-CBB7-21F68C06A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3DA6A-20C4-7C1F-2101-AC1C7BDA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4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AB9DE-9906-138A-EE91-B5EAC94B7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1EB73-2B4A-39A4-0CE3-003365FF6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07EF3-86EE-2895-1234-82CA129D8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B35E1-0B9A-05C0-F434-24C593683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FC32E-DF12-87EB-A4B3-2A800D356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4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C366-3598-BD64-BA50-30047252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5749F-6C60-3168-2C8F-9817FA7EC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3AD12-FD98-792B-A34F-D80953E3E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0D6A2-15CA-4099-25D0-5F551DE5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592F5-D783-B859-05B9-C9AD6B80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8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EF74-29A6-7858-8D68-426B939C0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4A0FA-83AC-3817-2C0E-310F1152E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FB88D-82AA-9709-1B07-414079009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E1466-2243-5621-84D7-136E981B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46E90-6948-B191-3F69-6526BE858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31896A-75AC-EC02-F32A-FE4604760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1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6167-CC26-7B36-DB7C-CADBFB315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B415B-3442-05C5-D9BD-81EC7E13E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E2ABF-A717-9835-555A-1A1172D87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50BE0-288A-337D-4049-393E029D6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4AB56-EFF6-C8BD-7F6B-6A18E6D59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5D3617-033B-64FA-6055-E98122F5B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6D875-3FA3-FC10-0D9B-87E3578E4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C8178-08C2-BB6D-952B-A070F891B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2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DC6D8-4615-2348-F693-774263DB6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3648B6-8687-47AD-52FF-ECC9823D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4666B4-8555-46D7-96F5-6A8235D51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8DFCE-C230-F4C2-EBC8-C3046150E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8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4173D6-A440-A76E-B415-B921E0E90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05C07-08F3-5452-3FA4-0362FFCD8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85858-590C-A9D0-9B06-D8C24928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3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A43E9-92D0-69DB-28D2-FE66B8A33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B2973-D74D-55A9-B240-6C7BCB747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15FA1-83ED-DCBD-3B5D-F0D3FCFEF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D1EAC-2A25-3CF1-F3B9-D069B56B4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28CD0-2811-2CDA-AAA8-09E3E02E2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A909B-8BB5-57E7-D2A0-3547D5B3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79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91A5-F4EB-A6E9-F700-B770661B9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F430A1-68EC-AD8D-E31A-23D3AB9BFC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508A5-40FC-BD97-4633-10762D278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1B545-F2D8-77DB-EF99-5B9232BB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AF73C7-80EB-2384-EE45-337B9F71E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B3AF2-AE15-9E1A-4AB1-5D640DA49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0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98116F-8F37-029E-BF21-66C961650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8E600-DEE5-D5DA-3F64-63C9D9B5A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D56D6-5734-46B5-6449-D672E3E48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1515-71C9-41ED-920B-1A79A81A29C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D1565-0C4F-4B51-A8C5-88024086A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24EB1-F61D-EE2E-A6E6-5593C21FDE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40B7F-05BD-4CDA-A34B-B719092B9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2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A1555CE-6F36-DE74-2044-3CB44CC15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7582" y="3956602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Former International Professionals of Multilateral Organizations</a:t>
            </a:r>
          </a:p>
          <a:p>
            <a:r>
              <a:rPr lang="en-US" dirty="0"/>
              <a:t>Sixth General Meeting</a:t>
            </a:r>
          </a:p>
          <a:p>
            <a:r>
              <a:rPr lang="en-US" dirty="0"/>
              <a:t>September 5, 2024</a:t>
            </a:r>
          </a:p>
          <a:p>
            <a:r>
              <a:rPr lang="en-US" dirty="0"/>
              <a:t>The Lawn, </a:t>
            </a:r>
            <a:r>
              <a:rPr lang="en-US" dirty="0" err="1"/>
              <a:t>Pulchowk</a:t>
            </a:r>
            <a:endParaRPr lang="en-US" dirty="0"/>
          </a:p>
        </p:txBody>
      </p:sp>
      <p:pic>
        <p:nvPicPr>
          <p:cNvPr id="66" name="Google Shape;66;p13"/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4876821" y="705793"/>
            <a:ext cx="2245521" cy="251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762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D4D7D-3A55-6CB1-C0CF-590E67C88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4212C-48C1-B19D-1775-2754F38F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Labour</a:t>
            </a:r>
            <a:r>
              <a:rPr lang="en-US" dirty="0"/>
              <a:t> migration now transnational/global issue </a:t>
            </a:r>
          </a:p>
          <a:p>
            <a:r>
              <a:rPr lang="en-US" dirty="0"/>
              <a:t>With Nepal’s remittance based economy, the exodus of MWs continue  ( men, women and children)</a:t>
            </a:r>
          </a:p>
          <a:p>
            <a:r>
              <a:rPr lang="en-US" dirty="0"/>
              <a:t> In the course of migration, MWs are also being trafficked – very thin line between migration and trafficking</a:t>
            </a:r>
          </a:p>
          <a:p>
            <a:r>
              <a:rPr lang="en-US" dirty="0"/>
              <a:t>MWs face plight, exploitation and abuse during the migration cycle - </a:t>
            </a:r>
          </a:p>
          <a:p>
            <a:pPr marL="0" indent="0">
              <a:buNone/>
            </a:pPr>
            <a:r>
              <a:rPr lang="en-US" dirty="0"/>
              <a:t> home, enroute and destination and also “upon return”</a:t>
            </a:r>
          </a:p>
          <a:p>
            <a:r>
              <a:rPr lang="en-US" dirty="0"/>
              <a:t>In this process Women MWs more vulnerable (exploitation, abuse, discrimination)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BD348D2B-4810-A10B-B7E4-36016466943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8319817" y="254749"/>
            <a:ext cx="2245521" cy="1570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570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9C60A-A08D-47D6-887C-B97D4DD50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12180-8854-E99B-CA3C-6B4426E2A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Complex scenario, economic and political situation hinder protection of MWs rights</a:t>
            </a:r>
          </a:p>
          <a:p>
            <a:r>
              <a:rPr lang="en-US" dirty="0"/>
              <a:t>Exploitation, abuse and discrimination</a:t>
            </a:r>
          </a:p>
          <a:p>
            <a:r>
              <a:rPr lang="en-US" dirty="0"/>
              <a:t>Ensuring dignity, respect and equality</a:t>
            </a:r>
          </a:p>
          <a:p>
            <a:r>
              <a:rPr lang="en-US" dirty="0"/>
              <a:t>Need for safe, dignified, systematic and accountable </a:t>
            </a:r>
            <a:r>
              <a:rPr lang="en-US" dirty="0" err="1"/>
              <a:t>labour</a:t>
            </a:r>
            <a:r>
              <a:rPr lang="en-US" dirty="0"/>
              <a:t> migration</a:t>
            </a:r>
          </a:p>
          <a:p>
            <a:r>
              <a:rPr lang="en-US" dirty="0"/>
              <a:t>Issue of undocumented MWs</a:t>
            </a:r>
          </a:p>
          <a:p>
            <a:r>
              <a:rPr lang="en-US" dirty="0"/>
              <a:t>Lack of bilateral agreement (women friendly)</a:t>
            </a:r>
          </a:p>
          <a:p>
            <a:r>
              <a:rPr lang="en-US" dirty="0"/>
              <a:t>Lack of awareness in general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6DF60D58-2106-6E66-BD79-D83D53D2EA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8851662" y="6156"/>
            <a:ext cx="2245521" cy="1819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72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9574D-EAFC-14C5-7064-E2A967517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D9337-A37B-5D12-2AE7-490466A44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Commitment from the government to protect the rights of MWs</a:t>
            </a:r>
          </a:p>
          <a:p>
            <a:r>
              <a:rPr lang="en-US" dirty="0" err="1"/>
              <a:t>Labour</a:t>
            </a:r>
            <a:r>
              <a:rPr lang="en-US" dirty="0"/>
              <a:t> Migration policy being finalized</a:t>
            </a:r>
          </a:p>
          <a:p>
            <a:r>
              <a:rPr lang="en-US" dirty="0" err="1"/>
              <a:t>Antarik</a:t>
            </a:r>
            <a:r>
              <a:rPr lang="en-US" dirty="0"/>
              <a:t> </a:t>
            </a:r>
            <a:r>
              <a:rPr lang="en-US" dirty="0" err="1"/>
              <a:t>Rojgar</a:t>
            </a:r>
            <a:r>
              <a:rPr lang="en-US" dirty="0"/>
              <a:t> </a:t>
            </a:r>
            <a:r>
              <a:rPr lang="en-US" dirty="0" err="1"/>
              <a:t>Mahashakha</a:t>
            </a:r>
            <a:r>
              <a:rPr lang="en-US" dirty="0"/>
              <a:t> being set up</a:t>
            </a:r>
          </a:p>
          <a:p>
            <a:r>
              <a:rPr lang="en-US" dirty="0"/>
              <a:t>Exercise on-going to systematize and cost the migration process; stopping exploitation; and for legalizing and documenting MWs </a:t>
            </a:r>
          </a:p>
          <a:p>
            <a:r>
              <a:rPr lang="en-US" dirty="0"/>
              <a:t> Re-investment of acquired skills and financial resources</a:t>
            </a:r>
          </a:p>
          <a:p>
            <a:r>
              <a:rPr lang="en-US" dirty="0"/>
              <a:t>Reintegration-linking with productive employment</a:t>
            </a:r>
          </a:p>
          <a:p>
            <a:r>
              <a:rPr lang="en-US" dirty="0"/>
              <a:t>One door system, One Stop Center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FF24EC76-9E9D-2055-5A20-AA6E1ED1653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8879653" y="118172"/>
            <a:ext cx="2245521" cy="17074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88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0A72A-6258-8A99-42DD-62CD56593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Landscape contd.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FB075-503E-8350-B4C0-5C37307A4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Unit set up in each municipality</a:t>
            </a:r>
          </a:p>
          <a:p>
            <a:r>
              <a:rPr lang="en-US" dirty="0"/>
              <a:t>Collaboration with academic institution</a:t>
            </a:r>
          </a:p>
          <a:p>
            <a:r>
              <a:rPr lang="en-US" dirty="0"/>
              <a:t>Employment Hub</a:t>
            </a:r>
          </a:p>
          <a:p>
            <a:r>
              <a:rPr lang="en-US" dirty="0"/>
              <a:t>Collateral free loan, training</a:t>
            </a:r>
          </a:p>
          <a:p>
            <a:r>
              <a:rPr lang="en-US" dirty="0"/>
              <a:t>Need to learn from good practices (Malaysia, Sri Lanka, the Philippines)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B38F2343-F8FD-A68B-ECF5-EA7178212B3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8851662" y="6156"/>
            <a:ext cx="2245521" cy="1819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385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8F935-23F1-08F4-B07B-DA9F43A2B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next? </a:t>
            </a:r>
            <a:br>
              <a:rPr lang="en-US" dirty="0"/>
            </a:br>
            <a:r>
              <a:rPr lang="en-US" dirty="0"/>
              <a:t>How Can FIPMO add value?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0FE4D-0EDD-D3EB-74E8-A9A248841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Flagship </a:t>
            </a:r>
            <a:r>
              <a:rPr lang="en-US" dirty="0" err="1"/>
              <a:t>programme</a:t>
            </a:r>
            <a:r>
              <a:rPr lang="en-US" dirty="0"/>
              <a:t> to support the Govt. and facilitate protection of MWs through the migration cycle and in reintegration: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Advocacy/awareness building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Promoting accountability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Supporting One Stop Center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Raising resources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Coordination/collaboration with like minded org (home as well as destination countries)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Supporting embassies abroad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B581AA3F-9CE1-6CB7-67B5-73E77BB2052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9274628" y="251927"/>
            <a:ext cx="2079171" cy="1438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086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AC1A7-4410-DED5-430B-E35F36545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EFEC3-760F-13D6-7737-EF4BACAD1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Need your suggestions to concretize our next steps building on existing efforts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/>
              <a:t>Prepared by Sangeeta Rana Thapa</a:t>
            </a:r>
          </a:p>
        </p:txBody>
      </p:sp>
      <p:pic>
        <p:nvPicPr>
          <p:cNvPr id="4" name="Google Shape;66;p13">
            <a:extLst>
              <a:ext uri="{FF2B5EF4-FFF2-40B4-BE49-F238E27FC236}">
                <a16:creationId xmlns:a16="http://schemas.microsoft.com/office/drawing/2014/main" id="{07129DD8-827C-B4B6-7CD1-3B561982AEB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6861" r="16861"/>
          <a:stretch/>
        </p:blipFill>
        <p:spPr>
          <a:xfrm>
            <a:off x="8851662" y="365125"/>
            <a:ext cx="1869211" cy="1325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44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326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PowerPoint Presentation</vt:lpstr>
      <vt:lpstr>Context</vt:lpstr>
      <vt:lpstr>Challenges</vt:lpstr>
      <vt:lpstr>Landscape</vt:lpstr>
      <vt:lpstr>Landscape contd.</vt:lpstr>
      <vt:lpstr>What next?  How Can FIPMO add value?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Sangeeta Rana Thapa</dc:creator>
  <cp:lastModifiedBy>Sangeeta Rana Thapa</cp:lastModifiedBy>
  <cp:revision>11</cp:revision>
  <dcterms:created xsi:type="dcterms:W3CDTF">2024-09-04T05:26:49Z</dcterms:created>
  <dcterms:modified xsi:type="dcterms:W3CDTF">2026-07-23T08:11:51Z</dcterms:modified>
</cp:coreProperties>
</file>