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4" r:id="rId3"/>
    <p:sldId id="257" r:id="rId4"/>
    <p:sldId id="258" r:id="rId5"/>
    <p:sldId id="259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9F0E3B-D737-4566-AFE7-531A5F158FE0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E3EE18-A032-464D-9C88-EB5C49308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33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E3EE18-A032-464D-9C88-EB5C49308BD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8991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E3EE18-A032-464D-9C88-EB5C49308BD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411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A5E7E-6805-5CF8-695B-9A9BC3BAA4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AB6F1F-FB66-0413-44FF-85DD0A95AC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32C2D1-F09A-A0E3-B74C-F8690F0E4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01515-71C9-41ED-920B-1A79A81A29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9A3810-056A-7E45-B71F-1E8B225FF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2819DE-1759-DFFA-0B08-8171EA0C9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0B7F-05BD-4CDA-A34B-B719092B9E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665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8DFA35-5B61-1760-5593-9F6459B90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8B4C89-0D57-84A1-BAB4-63AB642C11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828E56-27F5-AE85-80EC-795540020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01515-71C9-41ED-920B-1A79A81A29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A71CE2-C6D4-3C0F-2106-91A997889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B8EFAB-B7A9-0551-5296-248AAE351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0B7F-05BD-4CDA-A34B-B719092B9E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444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12010A-4C1A-DA1D-B08B-C62D5AFE80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887340-9135-6E94-8ACD-17B473DD2B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B4B243-6D8A-125B-6A7B-2D51BF6A3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01515-71C9-41ED-920B-1A79A81A29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7ED8E1-8C1A-EE15-CBB7-21F68C06A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83DA6A-20C4-7C1F-2101-AC1C7BDA0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0B7F-05BD-4CDA-A34B-B719092B9E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743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8AB9DE-9906-138A-EE91-B5EAC94B7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21EB73-2B4A-39A4-0CE3-003365FF65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407EF3-86EE-2895-1234-82CA129D89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01515-71C9-41ED-920B-1A79A81A29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6B35E1-0B9A-05C0-F434-24C593683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AFC32E-DF12-87EB-A4B3-2A800D356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0B7F-05BD-4CDA-A34B-B719092B9E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346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DC366-3598-BD64-BA50-300472527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B5749F-6C60-3168-2C8F-9817FA7EC1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D3AD12-FD98-792B-A34F-D80953E3E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01515-71C9-41ED-920B-1A79A81A29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D0D6A2-15CA-4099-25D0-5F551DE51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9592F5-D783-B859-05B9-C9AD6B801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0B7F-05BD-4CDA-A34B-B719092B9E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788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1EF74-29A6-7858-8D68-426B939C0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94A0FA-83AC-3817-2C0E-310F1152EA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6FB88D-82AA-9709-1B07-4140790090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0E1466-2243-5621-84D7-136E981B3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01515-71C9-41ED-920B-1A79A81A29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746E90-6948-B191-3F69-6526BE858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31896A-75AC-EC02-F32A-FE4604760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0B7F-05BD-4CDA-A34B-B719092B9E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218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F6167-CC26-7B36-DB7C-CADBFB315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FB415B-3442-05C5-D9BD-81EC7E13E0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2E2ABF-A717-9835-555A-1A1172D870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150BE0-288A-337D-4049-393E029D63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64AB56-EFF6-C8BD-7F6B-6A18E6D596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75D3617-033B-64FA-6055-E98122F5B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01515-71C9-41ED-920B-1A79A81A29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B6D875-3FA3-FC10-0D9B-87E3578E4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BC8178-08C2-BB6D-952B-A070F891B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0B7F-05BD-4CDA-A34B-B719092B9E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126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DC6D8-4615-2348-F693-774263DB6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3648B6-8687-47AD-52FF-ECC9823D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01515-71C9-41ED-920B-1A79A81A29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4666B4-8555-46D7-96F5-6A8235D51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58DFCE-C230-F4C2-EBC8-C3046150E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0B7F-05BD-4CDA-A34B-B719092B9E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289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F4173D6-A440-A76E-B415-B921E0E90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01515-71C9-41ED-920B-1A79A81A29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205C07-08F3-5452-3FA4-0362FFCD8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D85858-590C-A9D0-9B06-D8C249285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0B7F-05BD-4CDA-A34B-B719092B9E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335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A43E9-92D0-69DB-28D2-FE66B8A33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EB2973-D74D-55A9-B240-6C7BCB747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E15FA1-83ED-DCBD-3B5D-F0D3FCFEF6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FD1EAC-2A25-3CF1-F3B9-D069B56B4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01515-71C9-41ED-920B-1A79A81A29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B28CD0-2811-2CDA-AAA8-09E3E02E2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DA909B-8BB5-57E7-D2A0-3547D5B39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0B7F-05BD-4CDA-A34B-B719092B9E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796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591A5-F4EB-A6E9-F700-B770661B9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4F430A1-68EC-AD8D-E31A-23D3AB9BFC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5508A5-40FC-BD97-4633-10762D2784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A1B545-F2D8-77DB-EF99-5B9232BBB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01515-71C9-41ED-920B-1A79A81A29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AF73C7-80EB-2384-EE45-337B9F71E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5B3AF2-AE15-9E1A-4AB1-5D640DA49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0B7F-05BD-4CDA-A34B-B719092B9E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704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098116F-8F37-029E-BF21-66C961650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58E600-DEE5-D5DA-3F64-63C9D9B5AD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9D56D6-5734-46B5-6449-D672E3E483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01515-71C9-41ED-920B-1A79A81A29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1D1565-0C4F-4B51-A8C5-88024086A5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C24EB1-F61D-EE2E-A6E6-5593C21FDE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140B7F-05BD-4CDA-A34B-B719092B9E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429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A1555CE-6F36-DE74-2044-3CB44CC153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27582" y="3956602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Former International Professionals of Multilateral Organizations</a:t>
            </a:r>
          </a:p>
          <a:p>
            <a:r>
              <a:rPr lang="en-US" dirty="0"/>
              <a:t>Annual General Meeting</a:t>
            </a:r>
          </a:p>
          <a:p>
            <a:r>
              <a:rPr lang="en-US" dirty="0"/>
              <a:t>26 January, 2025</a:t>
            </a:r>
          </a:p>
          <a:p>
            <a:r>
              <a:rPr lang="en-US" dirty="0"/>
              <a:t>Alice Conference, </a:t>
            </a:r>
            <a:r>
              <a:rPr lang="en-US" dirty="0" err="1"/>
              <a:t>Pulchowk</a:t>
            </a:r>
            <a:endParaRPr lang="en-US" dirty="0"/>
          </a:p>
        </p:txBody>
      </p:sp>
      <p:pic>
        <p:nvPicPr>
          <p:cNvPr id="66" name="Google Shape;66;p13"/>
          <p:cNvPicPr preferRelativeResize="0"/>
          <p:nvPr/>
        </p:nvPicPr>
        <p:blipFill rotWithShape="1">
          <a:blip r:embed="rId2">
            <a:alphaModFix/>
          </a:blip>
          <a:srcRect l="16861" r="16861"/>
          <a:stretch/>
        </p:blipFill>
        <p:spPr>
          <a:xfrm>
            <a:off x="4876821" y="705793"/>
            <a:ext cx="2245521" cy="2516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7629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636F8-A574-3D96-D3BA-B292CF067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C407F9-778D-7D68-5A21-27BAA6E9FC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8882"/>
            <a:ext cx="10515600" cy="451611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FIPMO is an organization of former international professionals</a:t>
            </a:r>
          </a:p>
          <a:p>
            <a:r>
              <a:rPr lang="en-US" dirty="0"/>
              <a:t>It aims to channel the expertise and experiences of members to benefit Nepalese people through supportive and advocacy roles</a:t>
            </a:r>
          </a:p>
          <a:p>
            <a:r>
              <a:rPr lang="en-US" dirty="0"/>
              <a:t>FIPMO recognizes that Nepal has a remittance based economy</a:t>
            </a:r>
          </a:p>
          <a:p>
            <a:r>
              <a:rPr lang="en-US" dirty="0"/>
              <a:t>Insufficient mechanisms to protect MWs ensuring their safety and rights from human rights perspective</a:t>
            </a:r>
          </a:p>
          <a:p>
            <a:r>
              <a:rPr lang="en-US" dirty="0"/>
              <a:t> One of FIPMO’s priority areas is “</a:t>
            </a:r>
            <a:r>
              <a:rPr lang="en-US" dirty="0" err="1"/>
              <a:t>Labour</a:t>
            </a:r>
            <a:r>
              <a:rPr lang="en-US" dirty="0"/>
              <a:t> Migration” with “Protection of MWs and their rights to live with Dignity and Respect” as its flagship </a:t>
            </a:r>
            <a:r>
              <a:rPr lang="en-US" dirty="0" err="1"/>
              <a:t>programme</a:t>
            </a:r>
            <a:r>
              <a:rPr lang="en-US" dirty="0"/>
              <a:t>  </a:t>
            </a:r>
          </a:p>
          <a:p>
            <a:r>
              <a:rPr lang="en-US" dirty="0"/>
              <a:t>FIPMO rightly placed to link the rights and protection issues of MWs with system and accountability mechanisms</a:t>
            </a:r>
          </a:p>
        </p:txBody>
      </p:sp>
    </p:spTree>
    <p:extLst>
      <p:ext uri="{BB962C8B-B14F-4D97-AF65-F5344CB8AC3E}">
        <p14:creationId xmlns:p14="http://schemas.microsoft.com/office/powerpoint/2010/main" val="846924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D4D7D-3A55-6CB1-C0CF-590E67C88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54212C-48C1-B19D-1775-2754F38F50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Labour</a:t>
            </a:r>
            <a:r>
              <a:rPr lang="en-US" dirty="0"/>
              <a:t> migration now transnational/global issue </a:t>
            </a:r>
          </a:p>
          <a:p>
            <a:r>
              <a:rPr lang="en-US" dirty="0"/>
              <a:t>MWs face plight, exploitation and abuse during the migration cycle - </a:t>
            </a:r>
          </a:p>
          <a:p>
            <a:pPr marL="0" indent="0">
              <a:buNone/>
            </a:pPr>
            <a:r>
              <a:rPr lang="en-US" dirty="0"/>
              <a:t> home, enroute and destination and also “upon return”</a:t>
            </a:r>
          </a:p>
          <a:p>
            <a:r>
              <a:rPr lang="en-US" dirty="0"/>
              <a:t>In the course of migration, MWs are also being trafficked – very thin line between migration and trafficking</a:t>
            </a:r>
          </a:p>
          <a:p>
            <a:r>
              <a:rPr lang="en-US" dirty="0"/>
              <a:t>In this process Women MWs more vulnerable (exploitation, abuse, discrimination)</a:t>
            </a:r>
          </a:p>
          <a:p>
            <a:r>
              <a:rPr lang="en-US" dirty="0"/>
              <a:t>Another dimension is the engagement of children in the migration process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Google Shape;66;p13">
            <a:extLst>
              <a:ext uri="{FF2B5EF4-FFF2-40B4-BE49-F238E27FC236}">
                <a16:creationId xmlns:a16="http://schemas.microsoft.com/office/drawing/2014/main" id="{BD348D2B-4810-A10B-B7E4-36016466943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6861" r="16861"/>
          <a:stretch/>
        </p:blipFill>
        <p:spPr>
          <a:xfrm>
            <a:off x="8319817" y="254749"/>
            <a:ext cx="2245521" cy="15708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8570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9C60A-A08D-47D6-887C-B97D4DD50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D12180-8854-E99B-CA3C-6B4426E2A9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Complex scenario, economic and political situation hinder protection of MWs rights</a:t>
            </a:r>
          </a:p>
          <a:p>
            <a:r>
              <a:rPr lang="en-US" dirty="0"/>
              <a:t>Exploitation, abuse and discrimination</a:t>
            </a:r>
          </a:p>
          <a:p>
            <a:r>
              <a:rPr lang="en-US" dirty="0"/>
              <a:t>Ending VAW and girls ensuring dignity, respect and equality</a:t>
            </a:r>
          </a:p>
          <a:p>
            <a:r>
              <a:rPr lang="en-US" dirty="0"/>
              <a:t>Need for safe, dignified, systematic and accountable </a:t>
            </a:r>
            <a:r>
              <a:rPr lang="en-US" dirty="0" err="1"/>
              <a:t>labour</a:t>
            </a:r>
            <a:r>
              <a:rPr lang="en-US" dirty="0"/>
              <a:t> migration</a:t>
            </a:r>
          </a:p>
          <a:p>
            <a:r>
              <a:rPr lang="en-US" dirty="0"/>
              <a:t>Issue of undocumented MWs</a:t>
            </a:r>
          </a:p>
          <a:p>
            <a:r>
              <a:rPr lang="en-US" dirty="0"/>
              <a:t>Lack of bilateral agreement (women friendly)</a:t>
            </a:r>
          </a:p>
          <a:p>
            <a:r>
              <a:rPr lang="en-US" dirty="0"/>
              <a:t>Lack of awareness in general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Google Shape;66;p13">
            <a:extLst>
              <a:ext uri="{FF2B5EF4-FFF2-40B4-BE49-F238E27FC236}">
                <a16:creationId xmlns:a16="http://schemas.microsoft.com/office/drawing/2014/main" id="{6DF60D58-2106-6E66-BD79-D83D53D2EA5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6861" r="16861"/>
          <a:stretch/>
        </p:blipFill>
        <p:spPr>
          <a:xfrm>
            <a:off x="8851662" y="6156"/>
            <a:ext cx="2245521" cy="18194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0729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9574D-EAFC-14C5-7064-E2A967517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61242"/>
          </a:xfrm>
        </p:spPr>
        <p:txBody>
          <a:bodyPr>
            <a:normAutofit fontScale="90000"/>
          </a:bodyPr>
          <a:lstStyle/>
          <a:p>
            <a:r>
              <a:rPr lang="en-US" dirty="0"/>
              <a:t>Government’s effort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FD9337-A37B-5D12-2AE7-490466A440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73322"/>
            <a:ext cx="10515600" cy="490364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Commitment from the government to protect the rights of MWs</a:t>
            </a:r>
          </a:p>
          <a:p>
            <a:r>
              <a:rPr lang="en-US" dirty="0" err="1"/>
              <a:t>Labour</a:t>
            </a:r>
            <a:r>
              <a:rPr lang="en-US" dirty="0"/>
              <a:t> Migration policy being reviewed and finalized</a:t>
            </a:r>
          </a:p>
          <a:p>
            <a:r>
              <a:rPr lang="en-US" dirty="0"/>
              <a:t>Setting up of administrative structures at central and local level </a:t>
            </a:r>
          </a:p>
          <a:p>
            <a:r>
              <a:rPr lang="en-US" dirty="0"/>
              <a:t>Exercise on-going to systematize and cost the migration process; stopping exploitation; and for legalizing and documenting MWs </a:t>
            </a:r>
          </a:p>
          <a:p>
            <a:r>
              <a:rPr lang="en-US" dirty="0"/>
              <a:t> Re-investment of acquired skills and financial resources (collateral free loan)</a:t>
            </a:r>
          </a:p>
          <a:p>
            <a:r>
              <a:rPr lang="en-US" dirty="0"/>
              <a:t>Reintegration-linking with productive employment</a:t>
            </a:r>
          </a:p>
          <a:p>
            <a:r>
              <a:rPr lang="en-US" dirty="0"/>
              <a:t>One door system, One Stop Center</a:t>
            </a:r>
          </a:p>
          <a:p>
            <a:r>
              <a:rPr lang="en-US" dirty="0"/>
              <a:t>Collaboration with academic institution, international agencies and learning from good practices 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Google Shape;66;p13">
            <a:extLst>
              <a:ext uri="{FF2B5EF4-FFF2-40B4-BE49-F238E27FC236}">
                <a16:creationId xmlns:a16="http://schemas.microsoft.com/office/drawing/2014/main" id="{FF24EC76-9E9D-2055-5A20-AA6E1ED1653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6861" r="16861"/>
          <a:stretch/>
        </p:blipFill>
        <p:spPr>
          <a:xfrm>
            <a:off x="8879653" y="118172"/>
            <a:ext cx="2245521" cy="17074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588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8F935-23F1-08F4-B07B-DA9F43A2B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Can FIPMO support the Government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D0FE4D-0EDD-D3EB-74E8-A9A2488416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endParaRPr lang="en-US" dirty="0"/>
          </a:p>
          <a:p>
            <a:r>
              <a:rPr lang="en-US" sz="8000" dirty="0"/>
              <a:t>FIPMO has been engaging with Ministry of </a:t>
            </a:r>
            <a:r>
              <a:rPr lang="en-US" sz="8000" dirty="0" err="1"/>
              <a:t>Labour</a:t>
            </a:r>
            <a:r>
              <a:rPr lang="en-US" sz="8000" dirty="0"/>
              <a:t>, employment and Social Protection on promoting MWs rights and the kind of </a:t>
            </a:r>
            <a:r>
              <a:rPr lang="en-US" sz="8000" dirty="0" err="1"/>
              <a:t>supportit</a:t>
            </a:r>
            <a:r>
              <a:rPr lang="en-US" sz="8000" dirty="0"/>
              <a:t> can provide the govt</a:t>
            </a:r>
          </a:p>
          <a:p>
            <a:r>
              <a:rPr lang="en-US" sz="8000" dirty="0"/>
              <a:t>Provided comprehensive feedback to the Ministry on the draft </a:t>
            </a:r>
            <a:r>
              <a:rPr lang="en-US" sz="8000" dirty="0" err="1"/>
              <a:t>Labour</a:t>
            </a:r>
            <a:r>
              <a:rPr lang="en-US" sz="8000" dirty="0"/>
              <a:t> Migration Policy</a:t>
            </a:r>
          </a:p>
          <a:p>
            <a:r>
              <a:rPr lang="en-US" sz="8000" dirty="0"/>
              <a:t>Through the Flagship </a:t>
            </a:r>
            <a:r>
              <a:rPr lang="en-US" sz="8000" dirty="0" err="1"/>
              <a:t>programme</a:t>
            </a:r>
            <a:r>
              <a:rPr lang="en-US" sz="8000" dirty="0"/>
              <a:t>, support the Govt. and facilitate protection of MWs through the migration cycle and in reintegration: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8000" dirty="0"/>
              <a:t> Advocacy/awareness building for systematic and safe migration and promoting accountability – e.g., through discussion with experts, and media mobilization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8000" dirty="0"/>
              <a:t>Support in raising resources for One Stop Center which will house-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8000" dirty="0"/>
              <a:t>Data ref MWs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8000" dirty="0"/>
              <a:t>Info on destination countries, reintegration, investment, travel preparations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8000" dirty="0"/>
              <a:t>Safety concerns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8000" dirty="0"/>
              <a:t>Act as training hub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8000" dirty="0"/>
              <a:t>Coordination/collaboration with like minded org, academia, media, research org (home as well as destination countries) for: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8000" dirty="0"/>
              <a:t>advocacy awareness, accountability, raising resources,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8000" dirty="0"/>
              <a:t>Network with organizations such as NRN to mobilize its local chapters in receiving countries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Google Shape;66;p13">
            <a:extLst>
              <a:ext uri="{FF2B5EF4-FFF2-40B4-BE49-F238E27FC236}">
                <a16:creationId xmlns:a16="http://schemas.microsoft.com/office/drawing/2014/main" id="{B581AA3F-9CE1-6CB7-67B5-73E77BB2052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6861" r="16861"/>
          <a:stretch/>
        </p:blipFill>
        <p:spPr>
          <a:xfrm>
            <a:off x="9274628" y="251927"/>
            <a:ext cx="2079171" cy="14387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08691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FEFEC3-760F-13D6-7737-EF4BACAD11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03221"/>
            <a:ext cx="10515600" cy="3596147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Look forward to your feedback </a:t>
            </a:r>
          </a:p>
          <a:p>
            <a:pPr marL="0" indent="0" algn="ctr">
              <a:buNone/>
            </a:pPr>
            <a:r>
              <a:rPr lang="en-US" dirty="0"/>
              <a:t>Thank you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1800" dirty="0"/>
              <a:t>                                                                                                         </a:t>
            </a:r>
            <a:r>
              <a:rPr lang="en-US" sz="1800" dirty="0" err="1"/>
              <a:t>Prepered</a:t>
            </a:r>
            <a:r>
              <a:rPr lang="en-US" sz="1800" dirty="0"/>
              <a:t> and presented by Sangeeta Rana Thapa</a:t>
            </a:r>
          </a:p>
        </p:txBody>
      </p:sp>
      <p:pic>
        <p:nvPicPr>
          <p:cNvPr id="4" name="Google Shape;66;p13">
            <a:extLst>
              <a:ext uri="{FF2B5EF4-FFF2-40B4-BE49-F238E27FC236}">
                <a16:creationId xmlns:a16="http://schemas.microsoft.com/office/drawing/2014/main" id="{07129DD8-827C-B4B6-7CD1-3B561982AEB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6861" r="16861"/>
          <a:stretch/>
        </p:blipFill>
        <p:spPr>
          <a:xfrm>
            <a:off x="8851662" y="365125"/>
            <a:ext cx="1869211" cy="13255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84464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517</Words>
  <Application>Microsoft Office PowerPoint</Application>
  <PresentationFormat>Widescreen</PresentationFormat>
  <Paragraphs>60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Office Theme</vt:lpstr>
      <vt:lpstr>PowerPoint Presentation</vt:lpstr>
      <vt:lpstr>Background</vt:lpstr>
      <vt:lpstr>Context</vt:lpstr>
      <vt:lpstr>Challenges</vt:lpstr>
      <vt:lpstr>Government’s effort </vt:lpstr>
      <vt:lpstr>How Can FIPMO support the Government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Sangeeta Rana Thapa</dc:creator>
  <cp:lastModifiedBy>Sangeeta Rana Thapa</cp:lastModifiedBy>
  <cp:revision>22</cp:revision>
  <dcterms:created xsi:type="dcterms:W3CDTF">2024-09-04T05:26:49Z</dcterms:created>
  <dcterms:modified xsi:type="dcterms:W3CDTF">2026-07-23T08:03:38Z</dcterms:modified>
</cp:coreProperties>
</file>